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9" r:id="rId3"/>
    <p:sldId id="290" r:id="rId4"/>
    <p:sldId id="291" r:id="rId5"/>
    <p:sldId id="276" r:id="rId6"/>
    <p:sldId id="271" r:id="rId7"/>
    <p:sldId id="270" r:id="rId8"/>
    <p:sldId id="267" r:id="rId9"/>
    <p:sldId id="272" r:id="rId10"/>
    <p:sldId id="273" r:id="rId11"/>
    <p:sldId id="274" r:id="rId12"/>
    <p:sldId id="275" r:id="rId13"/>
    <p:sldId id="277" r:id="rId14"/>
    <p:sldId id="283" r:id="rId15"/>
    <p:sldId id="286" r:id="rId16"/>
    <p:sldId id="258" r:id="rId17"/>
    <p:sldId id="282" r:id="rId18"/>
    <p:sldId id="287" r:id="rId19"/>
    <p:sldId id="259" r:id="rId20"/>
    <p:sldId id="261" r:id="rId21"/>
    <p:sldId id="262" r:id="rId22"/>
    <p:sldId id="264" r:id="rId23"/>
    <p:sldId id="263" r:id="rId24"/>
    <p:sldId id="265" r:id="rId25"/>
    <p:sldId id="266" r:id="rId26"/>
    <p:sldId id="292" r:id="rId27"/>
    <p:sldId id="293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5454"/>
    <a:srgbClr val="79AC78"/>
    <a:srgbClr val="E1EFD9"/>
    <a:srgbClr val="D5E9C9"/>
    <a:srgbClr val="C5E0B4"/>
    <a:srgbClr val="EAF4E4"/>
    <a:srgbClr val="EFF6EA"/>
    <a:srgbClr val="FFFFFF"/>
    <a:srgbClr val="273C18"/>
    <a:srgbClr val="374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1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1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8D-4EB9-883D-E5C0B9B73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72-4CB3-BE82-8E9E31B89A2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72-4CB3-BE82-8E9E31B89A2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72-4CB3-BE82-8E9E31B89A2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72-4CB3-BE82-8E9E31B89A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72-4CB3-BE82-8E9E31B89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F3-4521-9E70-63B4EECD9C2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F3-4521-9E70-63B4EECD9C2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F3-4521-9E70-63B4EECD9C2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F3-4521-9E70-63B4EECD9C24}"/>
                </c:ext>
              </c:extLst>
            </c:dLbl>
            <c:dLbl>
              <c:idx val="1"/>
              <c:layout>
                <c:manualLayout>
                  <c:x val="0.10789155139635034"/>
                  <c:y val="-0.192113743606840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F3-4521-9E70-63B4EECD9C2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F3-4521-9E70-63B4EECD9C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F3-4521-9E70-63B4EECD9C2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E0-4A9E-8D5A-544AF91D5B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24-4730-BCA6-F32AFDD4F65F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24-4730-BCA6-F32AFDD4F65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3F6F74F-27F6-4DF9-841E-2BF21A513211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  <a:p>
                    <a:pPr>
                      <a:defRPr b="1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58B70B5-60B5-4223-857D-3D439677EC65}" type="PERCENTAGE">
                      <a:rPr lang="en-US" altLang="ko-KR" b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724-4730-BCA6-F32AFDD4F65F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724-4730-BCA6-F32AFDD4F65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24-4730-BCA6-F32AFDD4F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50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C30-40E7-84CF-36B12F90681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C30-40E7-84CF-36B12F906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0-40E7-84CF-36B12F9068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일반시내버스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81-4E79-A752-DD41AEF7251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81-4E79-A752-DD41AEF7251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43F6F74F-27F6-4DF9-841E-2BF21A513211}" type="CATEGORYNAME">
                      <a:rPr lang="ko-KR" altLang="en-US" b="0" smtClean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pPr>
                        <a:defRPr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  <a:p>
                    <a:pPr>
                      <a:defRPr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681-4E79-A752-DD41AEF72513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681-4E79-A752-DD41AEF7251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81-4E79-A752-DD41AEF72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E-4F75-89BE-6FED849813E7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E-4F75-89BE-6FED849813E7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E-4F75-89BE-6FED849813E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24E-4F75-89BE-6FED849813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24E-4F75-89BE-6FED849813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4E-4F75-89BE-6FED84981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4E-4F75-89BE-6FED849813E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D-4B54-BE81-7505C248E4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99-410C-8C41-2601B3BD5F4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99-410C-8C41-2601B3BD5F4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9-410C-8C41-2601B3BD5F4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99-410C-8C41-2601B3BD5F4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l"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699-410C-8C41-2601B3BD5F4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699-410C-8C41-2601B3BD5F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99-410C-8C41-2601B3BD5F4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시외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7-4B8B-BD72-D0B7B54EF828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B7-4B8B-BD72-D0B7B54EF828}"/>
              </c:ext>
            </c:extLst>
          </c:dPt>
          <c:dLbls>
            <c:dLbl>
              <c:idx val="0"/>
              <c:layout>
                <c:manualLayout>
                  <c:x val="-0.20162544522882933"/>
                  <c:y val="0.242170145664087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312673514590767"/>
                      <c:h val="0.273267377857747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B7-4B8B-BD72-D0B7B54EF828}"/>
                </c:ext>
              </c:extLst>
            </c:dLbl>
            <c:dLbl>
              <c:idx val="1"/>
              <c:layout>
                <c:manualLayout>
                  <c:x val="0.21666255175463994"/>
                  <c:y val="-0.254333727556817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EB7-4B8B-BD72-D0B7B54EF8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B7-4B8B-BD72-D0B7B54EF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88-415D-A2FE-D85B47268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notesSlide" Target="../notesSlides/notesSlide2.xml"/><Relationship Id="rId7" Type="http://schemas.openxmlformats.org/officeDocument/2006/relationships/package" Target="../embeddings/Microsoft_Excel_Worksheet1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emf"/><Relationship Id="rId5" Type="http://schemas.openxmlformats.org/officeDocument/2006/relationships/package" Target="../embeddings/Microsoft_Excel_Worksheet13.xlsx"/><Relationship Id="rId4" Type="http://schemas.openxmlformats.org/officeDocument/2006/relationships/image" Target="../media/image17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jpost.co.kr/news/articleView.html?idxno=55025" TargetMode="External"/><Relationship Id="rId4" Type="http://schemas.openxmlformats.org/officeDocument/2006/relationships/hyperlink" Target="http://www.dtnews24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4624E3-7151-DC20-8023-CAD4BB2FED5E}"/>
              </a:ext>
            </a:extLst>
          </p:cNvPr>
          <p:cNvSpPr/>
          <p:nvPr/>
        </p:nvSpPr>
        <p:spPr>
          <a:xfrm>
            <a:off x="-1" y="1"/>
            <a:ext cx="12192000" cy="6857999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AE57F-40D7-1325-9240-BE8FCC05CB79}"/>
              </a:ext>
            </a:extLst>
          </p:cNvPr>
          <p:cNvSpPr/>
          <p:nvPr/>
        </p:nvSpPr>
        <p:spPr>
          <a:xfrm>
            <a:off x="0" y="1430676"/>
            <a:ext cx="12192000" cy="399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6401" y="2121228"/>
            <a:ext cx="9144000" cy="900327"/>
          </a:xfrm>
        </p:spPr>
        <p:txBody>
          <a:bodyPr anchor="ctr">
            <a:normAutofit fontScale="90000"/>
          </a:bodyPr>
          <a:lstStyle/>
          <a:p>
            <a:r>
              <a:rPr lang="ko-KR" altLang="en-US" sz="4400" dirty="0">
                <a:solidFill>
                  <a:schemeClr val="tx1"/>
                </a:solidFill>
              </a:rPr>
              <a:t>세종특별자치시 출퇴근 버스 노선 제안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76401" y="3066835"/>
            <a:ext cx="9144000" cy="529520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세종특별자치시 인구 밀집 지역 버스 노선 설계</a:t>
            </a:r>
          </a:p>
        </p:txBody>
      </p:sp>
      <p:pic>
        <p:nvPicPr>
          <p:cNvPr id="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4BDEE0-543F-5FEA-8FB7-7E459CDFC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4894026" y="3817250"/>
            <a:ext cx="2403948" cy="108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9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43D8D24-7FF4-9BD9-D260-4140FE681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852773"/>
              </p:ext>
            </p:extLst>
          </p:nvPr>
        </p:nvGraphicFramePr>
        <p:xfrm>
          <a:off x="10425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EDB6BCD-22B2-6C6A-AB7D-2EEAEDFBA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95135"/>
              </p:ext>
            </p:extLst>
          </p:nvPr>
        </p:nvGraphicFramePr>
        <p:xfrm>
          <a:off x="265201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09348A-7F71-0AEE-F294-C51D6CF81D78}"/>
              </a:ext>
            </a:extLst>
          </p:cNvPr>
          <p:cNvCxnSpPr>
            <a:cxnSpLocks/>
          </p:cNvCxnSpPr>
          <p:nvPr/>
        </p:nvCxnSpPr>
        <p:spPr>
          <a:xfrm flipV="1">
            <a:off x="2403566" y="2778034"/>
            <a:ext cx="2255520" cy="219867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D64D6DF-3347-4468-BB65-B383EF739A6C}"/>
              </a:ext>
            </a:extLst>
          </p:cNvPr>
          <p:cNvCxnSpPr>
            <a:cxnSpLocks/>
          </p:cNvCxnSpPr>
          <p:nvPr/>
        </p:nvCxnSpPr>
        <p:spPr>
          <a:xfrm flipV="1">
            <a:off x="3631474" y="4502331"/>
            <a:ext cx="1158240" cy="25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F60A6E8-2A21-9C3F-1773-7594F690F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323272"/>
              </p:ext>
            </p:extLst>
          </p:nvPr>
        </p:nvGraphicFramePr>
        <p:xfrm>
          <a:off x="6977967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8703AD-2D74-8AC4-FFE7-D2E609E55567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65ED9CF-6D61-6675-4720-8EF633A75734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위치에 정류장 부재</a:t>
            </a:r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7B245-EC44-CDC6-5496-4FCDD89C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8" y="2278418"/>
            <a:ext cx="10940824" cy="3044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8A87790-8B57-EC7F-1934-52ADABE945D7}"/>
              </a:ext>
            </a:extLst>
          </p:cNvPr>
          <p:cNvSpPr txBox="1">
            <a:spLocks/>
          </p:cNvSpPr>
          <p:nvPr/>
        </p:nvSpPr>
        <p:spPr>
          <a:xfrm>
            <a:off x="1876061" y="5594248"/>
            <a:ext cx="8439879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882C29-72FA-24A1-833F-18A3D599A214}"/>
              </a:ext>
            </a:extLst>
          </p:cNvPr>
          <p:cNvSpPr txBox="1">
            <a:spLocks/>
          </p:cNvSpPr>
          <p:nvPr/>
        </p:nvSpPr>
        <p:spPr>
          <a:xfrm>
            <a:off x="728394" y="1295850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 상황</a:t>
            </a: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495954"/>
            <a:ext cx="8562406" cy="18897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827694" y="4710160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845226" y="272538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866913" y="2079487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393881" y="2731926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415245" y="1637813"/>
            <a:ext cx="34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대중교통의 문제점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827693" y="4314194"/>
            <a:ext cx="3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063248" y="398135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 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15245" y="2090571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482608" y="2163584"/>
            <a:ext cx="1204009" cy="41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19272" y="2808010"/>
            <a:ext cx="10879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6965515" y="2155571"/>
            <a:ext cx="17518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23539" y="2801469"/>
            <a:ext cx="13821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250887" y="3549644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148356" y="4844333"/>
            <a:ext cx="29260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주민들의 편의 증대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09452" y="227916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848004" y="2113924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1506638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021616" y="483120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547017" y="6284797"/>
            <a:ext cx="187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4545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내 인구 밀집 지역</a:t>
            </a: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63817" y="1928004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982807" y="3154880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41140" y="2023672"/>
            <a:ext cx="3490839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869580" y="2989654"/>
            <a:ext cx="58850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세종시</a:t>
            </a:r>
            <a:r>
              <a:rPr lang="en-US" altLang="ko-KR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2025</a:t>
            </a:r>
            <a:r>
              <a:rPr lang="ko-KR" altLang="en-US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시내버스 요금 전면 </a:t>
            </a:r>
            <a:r>
              <a:rPr lang="en-US" altLang="ko-KR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2100" i="1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573486" y="3611684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292424" y="4250035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&gt;&gt;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세종시 내 대중교통의 문제점은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316679" y="3735210"/>
            <a:ext cx="499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B93CE-8F89-6C3F-518E-4E56F6BC845F}"/>
              </a:ext>
            </a:extLst>
          </p:cNvPr>
          <p:cNvSpPr txBox="1">
            <a:spLocks/>
          </p:cNvSpPr>
          <p:nvPr/>
        </p:nvSpPr>
        <p:spPr>
          <a:xfrm>
            <a:off x="728394" y="1197015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개선될 수 없는 대중교통 문제점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954562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902353" y="3693227"/>
            <a:ext cx="417272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(7:00-10:00 , 17:00-20:00)</a:t>
            </a: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4-5km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 구간 왕복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 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151784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5660759" y="3323895"/>
            <a:ext cx="3208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5625199" y="6463215"/>
            <a:ext cx="328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9257345" y="5816885"/>
            <a:ext cx="232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618906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583133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90979564-F20B-8999-F685-BD3F22B4F53C}"/>
              </a:ext>
            </a:extLst>
          </p:cNvPr>
          <p:cNvSpPr/>
          <p:nvPr/>
        </p:nvSpPr>
        <p:spPr>
          <a:xfrm>
            <a:off x="1580614" y="1494739"/>
            <a:ext cx="490405" cy="487680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0C97C6-25E3-51C7-A0FB-3B147504FC9E}"/>
              </a:ext>
            </a:extLst>
          </p:cNvPr>
          <p:cNvSpPr/>
          <p:nvPr/>
        </p:nvSpPr>
        <p:spPr>
          <a:xfrm>
            <a:off x="1989740" y="1667459"/>
            <a:ext cx="743355" cy="142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286888" y="5801266"/>
            <a:ext cx="1591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E64408B0-65A0-DA8F-F029-13858AD4A265}"/>
              </a:ext>
            </a:extLst>
          </p:cNvPr>
          <p:cNvSpPr/>
          <p:nvPr/>
        </p:nvSpPr>
        <p:spPr>
          <a:xfrm>
            <a:off x="2650514" y="1494739"/>
            <a:ext cx="490405" cy="487680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9999E06D-C319-EDB4-2411-0D745009585F}"/>
              </a:ext>
            </a:extLst>
          </p:cNvPr>
          <p:cNvSpPr/>
          <p:nvPr/>
        </p:nvSpPr>
        <p:spPr>
          <a:xfrm>
            <a:off x="3720414" y="1494739"/>
            <a:ext cx="490405" cy="487680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3F1337-D66F-878C-7DDA-D2162C11D5C3}"/>
              </a:ext>
            </a:extLst>
          </p:cNvPr>
          <p:cNvSpPr/>
          <p:nvPr/>
        </p:nvSpPr>
        <p:spPr>
          <a:xfrm>
            <a:off x="4129540" y="1667459"/>
            <a:ext cx="743355" cy="142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A4F9D4BE-6B37-C5B2-F9D8-1F2F6D0070F1}"/>
              </a:ext>
            </a:extLst>
          </p:cNvPr>
          <p:cNvSpPr/>
          <p:nvPr/>
        </p:nvSpPr>
        <p:spPr>
          <a:xfrm>
            <a:off x="4790314" y="1494739"/>
            <a:ext cx="490405" cy="487680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26E2B2-66ED-13C4-4745-3C697F85716A}"/>
              </a:ext>
            </a:extLst>
          </p:cNvPr>
          <p:cNvSpPr/>
          <p:nvPr/>
        </p:nvSpPr>
        <p:spPr>
          <a:xfrm>
            <a:off x="3055677" y="1667459"/>
            <a:ext cx="743355" cy="142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369407-BBA5-C48E-91D4-21AF1034C9B7}"/>
              </a:ext>
            </a:extLst>
          </p:cNvPr>
          <p:cNvSpPr/>
          <p:nvPr/>
        </p:nvSpPr>
        <p:spPr>
          <a:xfrm>
            <a:off x="5238891" y="1667459"/>
            <a:ext cx="743355" cy="142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AD1E91A3-CE9D-871B-E3C8-589056241003}"/>
              </a:ext>
            </a:extLst>
          </p:cNvPr>
          <p:cNvSpPr/>
          <p:nvPr/>
        </p:nvSpPr>
        <p:spPr>
          <a:xfrm>
            <a:off x="5907995" y="1474825"/>
            <a:ext cx="490405" cy="487680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FEE95C-73BE-1BBF-6684-E62332F6B1E3}"/>
              </a:ext>
            </a:extLst>
          </p:cNvPr>
          <p:cNvSpPr/>
          <p:nvPr/>
        </p:nvSpPr>
        <p:spPr>
          <a:xfrm>
            <a:off x="6317121" y="1647545"/>
            <a:ext cx="743355" cy="142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612423E9-CA81-FC8A-60D0-BA84AF44E248}"/>
              </a:ext>
            </a:extLst>
          </p:cNvPr>
          <p:cNvSpPr/>
          <p:nvPr/>
        </p:nvSpPr>
        <p:spPr>
          <a:xfrm>
            <a:off x="6977895" y="1474825"/>
            <a:ext cx="490405" cy="487680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339A631C-46F2-0793-A7D6-6D9DD619181D}"/>
              </a:ext>
            </a:extLst>
          </p:cNvPr>
          <p:cNvSpPr/>
          <p:nvPr/>
        </p:nvSpPr>
        <p:spPr>
          <a:xfrm>
            <a:off x="8047795" y="1474825"/>
            <a:ext cx="490405" cy="487680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E4A668-5CAF-8E2A-2430-D0D45C74C576}"/>
              </a:ext>
            </a:extLst>
          </p:cNvPr>
          <p:cNvSpPr/>
          <p:nvPr/>
        </p:nvSpPr>
        <p:spPr>
          <a:xfrm>
            <a:off x="8456921" y="1647545"/>
            <a:ext cx="743355" cy="142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9BB0EB5A-C625-5CFA-4B38-10BB0E93EB80}"/>
              </a:ext>
            </a:extLst>
          </p:cNvPr>
          <p:cNvSpPr/>
          <p:nvPr/>
        </p:nvSpPr>
        <p:spPr>
          <a:xfrm>
            <a:off x="9117695" y="1474825"/>
            <a:ext cx="490405" cy="487680"/>
          </a:xfrm>
          <a:prstGeom prst="don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BF026F-C245-6B07-A477-523E1EB594C0}"/>
              </a:ext>
            </a:extLst>
          </p:cNvPr>
          <p:cNvSpPr/>
          <p:nvPr/>
        </p:nvSpPr>
        <p:spPr>
          <a:xfrm>
            <a:off x="7383058" y="1647545"/>
            <a:ext cx="743355" cy="1422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A5788E-7DA8-7BC2-077D-E21E501F693F}"/>
              </a:ext>
            </a:extLst>
          </p:cNvPr>
          <p:cNvSpPr txBox="1"/>
          <p:nvPr/>
        </p:nvSpPr>
        <p:spPr>
          <a:xfrm>
            <a:off x="1132373" y="2040061"/>
            <a:ext cx="13868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D2CA7C-0DEC-DBC1-4D73-BC57CBB4C8A8}"/>
              </a:ext>
            </a:extLst>
          </p:cNvPr>
          <p:cNvSpPr txBox="1"/>
          <p:nvPr/>
        </p:nvSpPr>
        <p:spPr>
          <a:xfrm>
            <a:off x="2283057" y="2088630"/>
            <a:ext cx="14845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세종연구단지</a:t>
            </a:r>
            <a:endParaRPr lang="ko-KR" altLang="en-US" sz="1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91F80-398F-7958-CCE2-1B3E9543C563}"/>
              </a:ext>
            </a:extLst>
          </p:cNvPr>
          <p:cNvSpPr txBox="1"/>
          <p:nvPr/>
        </p:nvSpPr>
        <p:spPr>
          <a:xfrm>
            <a:off x="3565592" y="2020221"/>
            <a:ext cx="67926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96A7-05F2-FA16-5244-B154AABC2C85}"/>
              </a:ext>
            </a:extLst>
          </p:cNvPr>
          <p:cNvSpPr txBox="1"/>
          <p:nvPr/>
        </p:nvSpPr>
        <p:spPr>
          <a:xfrm>
            <a:off x="4481556" y="2088697"/>
            <a:ext cx="605369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세종소방서</a:t>
            </a:r>
            <a:endParaRPr lang="ko-KR" altLang="en-US" sz="1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D5AF7-AA30-09B7-3ACA-AF94CE051E08}"/>
              </a:ext>
            </a:extLst>
          </p:cNvPr>
          <p:cNvSpPr txBox="1"/>
          <p:nvPr/>
        </p:nvSpPr>
        <p:spPr>
          <a:xfrm>
            <a:off x="5527816" y="2088629"/>
            <a:ext cx="11861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19CC99-9799-F5CC-A0BC-14EED11DC352}"/>
              </a:ext>
            </a:extLst>
          </p:cNvPr>
          <p:cNvSpPr txBox="1"/>
          <p:nvPr/>
        </p:nvSpPr>
        <p:spPr>
          <a:xfrm>
            <a:off x="6790181" y="2061039"/>
            <a:ext cx="9542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30E3F2-3F40-DA42-48B5-435FF2DFF0AC}"/>
              </a:ext>
            </a:extLst>
          </p:cNvPr>
          <p:cNvSpPr txBox="1"/>
          <p:nvPr/>
        </p:nvSpPr>
        <p:spPr>
          <a:xfrm>
            <a:off x="7640279" y="2095012"/>
            <a:ext cx="13618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공정거래위원회</a:t>
            </a:r>
            <a:endParaRPr lang="ko-KR" altLang="en-US" sz="15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1C11AF-0B26-0D9D-E49B-94FFC709C514}"/>
              </a:ext>
            </a:extLst>
          </p:cNvPr>
          <p:cNvSpPr txBox="1"/>
          <p:nvPr/>
        </p:nvSpPr>
        <p:spPr>
          <a:xfrm>
            <a:off x="8828598" y="2007454"/>
            <a:ext cx="13840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중앙동</a:t>
            </a:r>
            <a:endParaRPr lang="ko-KR" altLang="en-US" sz="1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32E544-7DAD-3ACF-3E33-FD0E6B6AEF72}"/>
              </a:ext>
            </a:extLst>
          </p:cNvPr>
          <p:cNvSpPr txBox="1"/>
          <p:nvPr/>
        </p:nvSpPr>
        <p:spPr>
          <a:xfrm>
            <a:off x="676274" y="1593173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solidFill>
                  <a:schemeClr val="accent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solidFill>
                <a:schemeClr val="accent2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A402FD75-EB00-8EF5-CB48-7A23C966B9C4}"/>
              </a:ext>
            </a:extLst>
          </p:cNvPr>
          <p:cNvSpPr/>
          <p:nvPr/>
        </p:nvSpPr>
        <p:spPr>
          <a:xfrm>
            <a:off x="1195256" y="3043299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CAFAE9C-F562-E660-1084-41253C3D459C}"/>
              </a:ext>
            </a:extLst>
          </p:cNvPr>
          <p:cNvSpPr/>
          <p:nvPr/>
        </p:nvSpPr>
        <p:spPr>
          <a:xfrm>
            <a:off x="1604382" y="3216019"/>
            <a:ext cx="743355" cy="142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88D0EEA8-FABC-C5B6-CD65-BED3CD0AEBD4}"/>
              </a:ext>
            </a:extLst>
          </p:cNvPr>
          <p:cNvSpPr/>
          <p:nvPr/>
        </p:nvSpPr>
        <p:spPr>
          <a:xfrm>
            <a:off x="2265156" y="3043299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98BB5433-3881-E3E5-CF8A-5826E129EAAB}"/>
              </a:ext>
            </a:extLst>
          </p:cNvPr>
          <p:cNvSpPr/>
          <p:nvPr/>
        </p:nvSpPr>
        <p:spPr>
          <a:xfrm>
            <a:off x="3335056" y="3043299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41027C8-8D57-EAD0-EC10-D595DA5BA693}"/>
              </a:ext>
            </a:extLst>
          </p:cNvPr>
          <p:cNvSpPr/>
          <p:nvPr/>
        </p:nvSpPr>
        <p:spPr>
          <a:xfrm>
            <a:off x="3744182" y="3216019"/>
            <a:ext cx="743355" cy="142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원형: 비어 있음 64">
            <a:extLst>
              <a:ext uri="{FF2B5EF4-FFF2-40B4-BE49-F238E27FC236}">
                <a16:creationId xmlns:a16="http://schemas.microsoft.com/office/drawing/2014/main" id="{80C6B85B-F3B5-480F-D639-28C96FBC7AE0}"/>
              </a:ext>
            </a:extLst>
          </p:cNvPr>
          <p:cNvSpPr/>
          <p:nvPr/>
        </p:nvSpPr>
        <p:spPr>
          <a:xfrm>
            <a:off x="4404956" y="3043299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6B284F-4938-6D9D-0D1C-44D3737B0987}"/>
              </a:ext>
            </a:extLst>
          </p:cNvPr>
          <p:cNvSpPr/>
          <p:nvPr/>
        </p:nvSpPr>
        <p:spPr>
          <a:xfrm>
            <a:off x="2670319" y="3216019"/>
            <a:ext cx="743355" cy="142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35EE01-5A26-721C-EE8C-3099C174901D}"/>
              </a:ext>
            </a:extLst>
          </p:cNvPr>
          <p:cNvSpPr/>
          <p:nvPr/>
        </p:nvSpPr>
        <p:spPr>
          <a:xfrm>
            <a:off x="4853533" y="3216019"/>
            <a:ext cx="743355" cy="142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원형: 비어 있음 67">
            <a:extLst>
              <a:ext uri="{FF2B5EF4-FFF2-40B4-BE49-F238E27FC236}">
                <a16:creationId xmlns:a16="http://schemas.microsoft.com/office/drawing/2014/main" id="{3C6B59F4-4109-716C-5BCF-319B1C32DA90}"/>
              </a:ext>
            </a:extLst>
          </p:cNvPr>
          <p:cNvSpPr/>
          <p:nvPr/>
        </p:nvSpPr>
        <p:spPr>
          <a:xfrm>
            <a:off x="5522637" y="3023385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655B478-06D7-E3B4-CAF1-C742707DA755}"/>
              </a:ext>
            </a:extLst>
          </p:cNvPr>
          <p:cNvSpPr/>
          <p:nvPr/>
        </p:nvSpPr>
        <p:spPr>
          <a:xfrm>
            <a:off x="5931763" y="3196105"/>
            <a:ext cx="743355" cy="142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AC4A2A5E-FC29-7DAB-3075-F8DA7485EF53}"/>
              </a:ext>
            </a:extLst>
          </p:cNvPr>
          <p:cNvSpPr/>
          <p:nvPr/>
        </p:nvSpPr>
        <p:spPr>
          <a:xfrm>
            <a:off x="6592537" y="3023385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원형: 비어 있음 70">
            <a:extLst>
              <a:ext uri="{FF2B5EF4-FFF2-40B4-BE49-F238E27FC236}">
                <a16:creationId xmlns:a16="http://schemas.microsoft.com/office/drawing/2014/main" id="{19B720A4-76E8-E0BA-B62A-407401778B82}"/>
              </a:ext>
            </a:extLst>
          </p:cNvPr>
          <p:cNvSpPr/>
          <p:nvPr/>
        </p:nvSpPr>
        <p:spPr>
          <a:xfrm>
            <a:off x="7662437" y="3023385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B887108-DCE8-1D50-2DD9-F29A0540C31A}"/>
              </a:ext>
            </a:extLst>
          </p:cNvPr>
          <p:cNvSpPr/>
          <p:nvPr/>
        </p:nvSpPr>
        <p:spPr>
          <a:xfrm>
            <a:off x="8071563" y="3196105"/>
            <a:ext cx="743355" cy="142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형: 비어 있음 72">
            <a:extLst>
              <a:ext uri="{FF2B5EF4-FFF2-40B4-BE49-F238E27FC236}">
                <a16:creationId xmlns:a16="http://schemas.microsoft.com/office/drawing/2014/main" id="{A01BFEC6-5FB7-0137-2877-5C18185EC4DF}"/>
              </a:ext>
            </a:extLst>
          </p:cNvPr>
          <p:cNvSpPr/>
          <p:nvPr/>
        </p:nvSpPr>
        <p:spPr>
          <a:xfrm>
            <a:off x="8732337" y="3023385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2F6428-02B5-B97A-AD1D-A11D7AA0EC83}"/>
              </a:ext>
            </a:extLst>
          </p:cNvPr>
          <p:cNvSpPr/>
          <p:nvPr/>
        </p:nvSpPr>
        <p:spPr>
          <a:xfrm>
            <a:off x="6997700" y="3196105"/>
            <a:ext cx="743355" cy="142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FC93EA-4706-8E98-09B3-CE25EA42C762}"/>
              </a:ext>
            </a:extLst>
          </p:cNvPr>
          <p:cNvSpPr txBox="1"/>
          <p:nvPr/>
        </p:nvSpPr>
        <p:spPr>
          <a:xfrm>
            <a:off x="395920" y="3126900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dirty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420772-FD2E-CACA-B60F-A4FFE31A0807}"/>
              </a:ext>
            </a:extLst>
          </p:cNvPr>
          <p:cNvSpPr/>
          <p:nvPr/>
        </p:nvSpPr>
        <p:spPr>
          <a:xfrm>
            <a:off x="9134332" y="3183395"/>
            <a:ext cx="743355" cy="142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9DDA5BB2-2AAF-602C-7048-7C83CE7001F6}"/>
              </a:ext>
            </a:extLst>
          </p:cNvPr>
          <p:cNvSpPr/>
          <p:nvPr/>
        </p:nvSpPr>
        <p:spPr>
          <a:xfrm>
            <a:off x="9795106" y="3010675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원형: 비어 있음 80">
            <a:extLst>
              <a:ext uri="{FF2B5EF4-FFF2-40B4-BE49-F238E27FC236}">
                <a16:creationId xmlns:a16="http://schemas.microsoft.com/office/drawing/2014/main" id="{5F068243-FA52-2BE3-D710-C09AD97974EA}"/>
              </a:ext>
            </a:extLst>
          </p:cNvPr>
          <p:cNvSpPr/>
          <p:nvPr/>
        </p:nvSpPr>
        <p:spPr>
          <a:xfrm>
            <a:off x="10865006" y="3010675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원형: 비어 있음 82">
            <a:extLst>
              <a:ext uri="{FF2B5EF4-FFF2-40B4-BE49-F238E27FC236}">
                <a16:creationId xmlns:a16="http://schemas.microsoft.com/office/drawing/2014/main" id="{39DA601D-E79E-A60B-98C5-5748C405F214}"/>
              </a:ext>
            </a:extLst>
          </p:cNvPr>
          <p:cNvSpPr/>
          <p:nvPr/>
        </p:nvSpPr>
        <p:spPr>
          <a:xfrm>
            <a:off x="10859177" y="3772169"/>
            <a:ext cx="490405" cy="487680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253A39A-848E-C5EE-2A44-1767F26C1E82}"/>
              </a:ext>
            </a:extLst>
          </p:cNvPr>
          <p:cNvSpPr/>
          <p:nvPr/>
        </p:nvSpPr>
        <p:spPr>
          <a:xfrm>
            <a:off x="10200269" y="3183395"/>
            <a:ext cx="743355" cy="142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막힌 원호 84">
            <a:extLst>
              <a:ext uri="{FF2B5EF4-FFF2-40B4-BE49-F238E27FC236}">
                <a16:creationId xmlns:a16="http://schemas.microsoft.com/office/drawing/2014/main" id="{38D1AD84-D5D6-D200-4F9F-C0E5CBB43FA4}"/>
              </a:ext>
            </a:extLst>
          </p:cNvPr>
          <p:cNvSpPr/>
          <p:nvPr/>
        </p:nvSpPr>
        <p:spPr>
          <a:xfrm rot="5400000">
            <a:off x="10859265" y="3390060"/>
            <a:ext cx="554000" cy="490404"/>
          </a:xfrm>
          <a:prstGeom prst="blockArc">
            <a:avLst>
              <a:gd name="adj1" fmla="val 11931214"/>
              <a:gd name="adj2" fmla="val 21201564"/>
              <a:gd name="adj3" fmla="val 2044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1213351" y="5326615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70F748-17CC-C24F-BEC7-34015BB411D6}"/>
              </a:ext>
            </a:extLst>
          </p:cNvPr>
          <p:cNvSpPr/>
          <p:nvPr/>
        </p:nvSpPr>
        <p:spPr>
          <a:xfrm>
            <a:off x="1622477" y="5499335"/>
            <a:ext cx="743355" cy="142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2283251" y="5326615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3353151" y="5326615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2A16251-F992-B98F-828B-C5BDDB1368AB}"/>
              </a:ext>
            </a:extLst>
          </p:cNvPr>
          <p:cNvSpPr/>
          <p:nvPr/>
        </p:nvSpPr>
        <p:spPr>
          <a:xfrm>
            <a:off x="3762277" y="5499335"/>
            <a:ext cx="743355" cy="142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4463804" y="5371525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39D1739-6B56-5C02-1026-D3FE9BA65823}"/>
              </a:ext>
            </a:extLst>
          </p:cNvPr>
          <p:cNvSpPr/>
          <p:nvPr/>
        </p:nvSpPr>
        <p:spPr>
          <a:xfrm>
            <a:off x="2688414" y="5499335"/>
            <a:ext cx="743355" cy="142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2122818-E746-FA4B-C870-CEE8FDFE93AD}"/>
              </a:ext>
            </a:extLst>
          </p:cNvPr>
          <p:cNvSpPr/>
          <p:nvPr/>
        </p:nvSpPr>
        <p:spPr>
          <a:xfrm>
            <a:off x="4871628" y="5499335"/>
            <a:ext cx="743355" cy="142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5540732" y="5306701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C2159D-4390-0B2A-4078-C2D30DA52BD0}"/>
              </a:ext>
            </a:extLst>
          </p:cNvPr>
          <p:cNvSpPr/>
          <p:nvPr/>
        </p:nvSpPr>
        <p:spPr>
          <a:xfrm>
            <a:off x="5949858" y="5479421"/>
            <a:ext cx="743355" cy="142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6610632" y="5306701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7680532" y="5306701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9A75054-EAC7-05EC-D38C-3BDDB3252700}"/>
              </a:ext>
            </a:extLst>
          </p:cNvPr>
          <p:cNvSpPr/>
          <p:nvPr/>
        </p:nvSpPr>
        <p:spPr>
          <a:xfrm>
            <a:off x="8089658" y="5479421"/>
            <a:ext cx="743355" cy="142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8750432" y="5306701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BF5D0C3-DA29-F67D-ADBE-F8931DFB3B53}"/>
              </a:ext>
            </a:extLst>
          </p:cNvPr>
          <p:cNvSpPr/>
          <p:nvPr/>
        </p:nvSpPr>
        <p:spPr>
          <a:xfrm>
            <a:off x="7015795" y="5479421"/>
            <a:ext cx="743355" cy="142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395278" y="4623896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30E951-5F2D-CE9B-4C86-AFE33C9365DC}"/>
              </a:ext>
            </a:extLst>
          </p:cNvPr>
          <p:cNvSpPr/>
          <p:nvPr/>
        </p:nvSpPr>
        <p:spPr>
          <a:xfrm>
            <a:off x="9152427" y="5466711"/>
            <a:ext cx="743355" cy="142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9813201" y="5293991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0883101" y="5293991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 rot="9662010">
            <a:off x="1282827" y="4548543"/>
            <a:ext cx="490405" cy="487680"/>
          </a:xfrm>
          <a:prstGeom prst="donu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EF8C325-0EC8-02E7-BDB9-C1D6906C7630}"/>
              </a:ext>
            </a:extLst>
          </p:cNvPr>
          <p:cNvSpPr/>
          <p:nvPr/>
        </p:nvSpPr>
        <p:spPr>
          <a:xfrm>
            <a:off x="10218364" y="5466711"/>
            <a:ext cx="743355" cy="1422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막힌 원호 108">
            <a:extLst>
              <a:ext uri="{FF2B5EF4-FFF2-40B4-BE49-F238E27FC236}">
                <a16:creationId xmlns:a16="http://schemas.microsoft.com/office/drawing/2014/main" id="{601CDEDC-25BC-96A6-ABD2-56D022C67242}"/>
              </a:ext>
            </a:extLst>
          </p:cNvPr>
          <p:cNvSpPr/>
          <p:nvPr/>
        </p:nvSpPr>
        <p:spPr>
          <a:xfrm rot="16027318">
            <a:off x="1160947" y="4941000"/>
            <a:ext cx="554000" cy="490404"/>
          </a:xfrm>
          <a:prstGeom prst="blockArc">
            <a:avLst>
              <a:gd name="adj1" fmla="val 11931214"/>
              <a:gd name="adj2" fmla="val 21201564"/>
              <a:gd name="adj3" fmla="val 2044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756700" y="4513320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778624" y="5805398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북측</a:t>
            </a:r>
            <a:endParaRPr lang="ko-KR" altLang="en-US" sz="15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2811298" y="4738973"/>
            <a:ext cx="1650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(가락마을20단지) </a:t>
            </a:r>
            <a:endParaRPr lang="ko-KR" altLang="en-US" sz="15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287022" y="5877439"/>
            <a:ext cx="9801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181701" y="4708552"/>
            <a:ext cx="12568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등기정보센터</a:t>
            </a:r>
            <a:endParaRPr lang="ko-KR" altLang="en-US" sz="15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345555" y="5762023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502565" y="4729752"/>
            <a:ext cx="10874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176420" y="5840284"/>
            <a:ext cx="1753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세종포스트빌딩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303922" y="4901959"/>
            <a:ext cx="16577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24928-C0A5-C362-1C30-38F4A056DED7}"/>
              </a:ext>
            </a:extLst>
          </p:cNvPr>
          <p:cNvSpPr txBox="1"/>
          <p:nvPr/>
        </p:nvSpPr>
        <p:spPr>
          <a:xfrm>
            <a:off x="838825" y="3642739"/>
            <a:ext cx="2669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첫마을5단지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22888-BC56-EA07-0936-FEF0B2F9301C}"/>
              </a:ext>
            </a:extLst>
          </p:cNvPr>
          <p:cNvSpPr txBox="1"/>
          <p:nvPr/>
        </p:nvSpPr>
        <p:spPr>
          <a:xfrm>
            <a:off x="2011107" y="3645871"/>
            <a:ext cx="13020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첫마을4단지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9882B-6E73-44D2-6B8D-80FFD7BB3FFD}"/>
              </a:ext>
            </a:extLst>
          </p:cNvPr>
          <p:cNvSpPr txBox="1"/>
          <p:nvPr/>
        </p:nvSpPr>
        <p:spPr>
          <a:xfrm>
            <a:off x="2951134" y="3567567"/>
            <a:ext cx="13060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5,8단지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A7C0A-8D07-14CD-03B4-B700C385C199}"/>
              </a:ext>
            </a:extLst>
          </p:cNvPr>
          <p:cNvSpPr txBox="1"/>
          <p:nvPr/>
        </p:nvSpPr>
        <p:spPr>
          <a:xfrm>
            <a:off x="4041782" y="3594432"/>
            <a:ext cx="12464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C2D65-7010-67C8-59E5-DE99C6CAFD82}"/>
              </a:ext>
            </a:extLst>
          </p:cNvPr>
          <p:cNvSpPr txBox="1"/>
          <p:nvPr/>
        </p:nvSpPr>
        <p:spPr>
          <a:xfrm>
            <a:off x="5233159" y="3578928"/>
            <a:ext cx="11228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7,10단지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F73EE-2FE6-9C9E-4CF9-90E1F2B9ED61}"/>
              </a:ext>
            </a:extLst>
          </p:cNvPr>
          <p:cNvSpPr txBox="1"/>
          <p:nvPr/>
        </p:nvSpPr>
        <p:spPr>
          <a:xfrm>
            <a:off x="6130884" y="3589109"/>
            <a:ext cx="14137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4,7단지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7A5CE-90FE-2570-F65D-FD46DA4DC0BE}"/>
              </a:ext>
            </a:extLst>
          </p:cNvPr>
          <p:cNvSpPr txBox="1"/>
          <p:nvPr/>
        </p:nvSpPr>
        <p:spPr>
          <a:xfrm>
            <a:off x="7250654" y="3588798"/>
            <a:ext cx="13139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C93D0-91E0-A42A-950C-05C2E16F92A8}"/>
              </a:ext>
            </a:extLst>
          </p:cNvPr>
          <p:cNvSpPr txBox="1"/>
          <p:nvPr/>
        </p:nvSpPr>
        <p:spPr>
          <a:xfrm>
            <a:off x="8493770" y="3584114"/>
            <a:ext cx="1064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6,9단지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BCD96-BED9-FB96-237F-7BC599B87168}"/>
              </a:ext>
            </a:extLst>
          </p:cNvPr>
          <p:cNvSpPr txBox="1"/>
          <p:nvPr/>
        </p:nvSpPr>
        <p:spPr>
          <a:xfrm>
            <a:off x="9347372" y="3580191"/>
            <a:ext cx="14664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(가재마을9단지)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D2434E-BA38-423F-69B0-C46255A44095}"/>
              </a:ext>
            </a:extLst>
          </p:cNvPr>
          <p:cNvSpPr txBox="1"/>
          <p:nvPr/>
        </p:nvSpPr>
        <p:spPr>
          <a:xfrm>
            <a:off x="10298683" y="2648257"/>
            <a:ext cx="17894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937E94-4E4A-B99A-203C-9D65715DEF60}"/>
              </a:ext>
            </a:extLst>
          </p:cNvPr>
          <p:cNvSpPr txBox="1"/>
          <p:nvPr/>
        </p:nvSpPr>
        <p:spPr>
          <a:xfrm>
            <a:off x="10200269" y="4294298"/>
            <a:ext cx="16577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endParaRPr lang="ko-KR" altLang="en-US" sz="1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1976247" y="5899747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0786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188401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849096"/>
            <a:ext cx="8734926" cy="134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두루타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이용대상은 주로 고령층으로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주민이동편의를 위해 생긴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면지역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위주 운행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앱으로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예약 시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"대중교통 이용이 불편한 지역“</a:t>
            </a:r>
            <a:r>
              <a:rPr kumimoji="0" lang="en-US" altLang="ko-K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2673531" y="4361612"/>
            <a:ext cx="5787558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정해진 노선에 따라 다니는 버스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합승해도 되는 택시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수요응답형으로 최적의 운행거리를 따져 호출한 이용객을 태우러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77624" y="3028274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면지역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위주 운행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&gt;&gt;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+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074420" y="5622702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&gt;&gt;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출퇴근용으로 부적합함</a:t>
            </a:r>
            <a:endParaRPr lang="ko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6697F-6601-C095-6D37-0E44BF5B9F7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823986" y="2049225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817861" y="1953222"/>
            <a:ext cx="738378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세종시와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도시를 연결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광역간선 급행버스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주변 도시로 출퇴근 하는 사람들에게는 적합한 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817861" y="3050018"/>
            <a:ext cx="745810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내 출퇴근용으로는 돌아가는 노선과 긴 배차간격을 지니고 있어 부적합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1073587" y="4406461"/>
            <a:ext cx="279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</a:t>
            </a:r>
            <a:r>
              <a:rPr lang="ko-KR" altLang="en-US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924696" y="4853720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86550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i="0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차별성</a:t>
            </a:r>
            <a:endParaRPr lang="en-US" altLang="ko-KR" i="0" dirty="0">
              <a:solidFill>
                <a:srgbClr val="37415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976626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독창성</a:t>
            </a:r>
            <a:endParaRPr lang="en-US" altLang="ko-KR" dirty="0">
              <a:solidFill>
                <a:srgbClr val="3741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마일리지 혜택 도입</a:t>
            </a:r>
            <a:endParaRPr lang="en-US" altLang="ko-KR" sz="1500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5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798D47-0625-3028-E2E2-47919E49584D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7DF055C-3EC8-4828-55F6-E0B4E1E7CC28}"/>
              </a:ext>
            </a:extLst>
          </p:cNvPr>
          <p:cNvSpPr/>
          <p:nvPr/>
        </p:nvSpPr>
        <p:spPr>
          <a:xfrm>
            <a:off x="2085158" y="1480128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기본 정보 및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9F8A4-9B39-1138-A982-BE495862502F}"/>
              </a:ext>
            </a:extLst>
          </p:cNvPr>
          <p:cNvSpPr txBox="1">
            <a:spLocks/>
          </p:cNvSpPr>
          <p:nvPr/>
        </p:nvSpPr>
        <p:spPr>
          <a:xfrm>
            <a:off x="2234323" y="5737057"/>
            <a:ext cx="7886130" cy="85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C42A7-246F-9B8A-2442-F2FF0E4D1FDC}"/>
              </a:ext>
            </a:extLst>
          </p:cNvPr>
          <p:cNvSpPr/>
          <p:nvPr/>
        </p:nvSpPr>
        <p:spPr>
          <a:xfrm>
            <a:off x="1717361" y="2491700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C6ECCC-BDDB-E892-C7D3-0A436A435273}"/>
              </a:ext>
            </a:extLst>
          </p:cNvPr>
          <p:cNvSpPr/>
          <p:nvPr/>
        </p:nvSpPr>
        <p:spPr>
          <a:xfrm>
            <a:off x="3450478" y="249741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B8FB4-C0FB-03DB-5B76-D21DE4691FFA}"/>
              </a:ext>
            </a:extLst>
          </p:cNvPr>
          <p:cNvSpPr/>
          <p:nvPr/>
        </p:nvSpPr>
        <p:spPr>
          <a:xfrm>
            <a:off x="1717942" y="3265829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3951E-EBBB-3D75-A583-4EAE510122FE}"/>
              </a:ext>
            </a:extLst>
          </p:cNvPr>
          <p:cNvSpPr/>
          <p:nvPr/>
        </p:nvSpPr>
        <p:spPr>
          <a:xfrm>
            <a:off x="3450478" y="32751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1801EF-B01D-9221-ADB4-5D0D7EF18414}"/>
              </a:ext>
            </a:extLst>
          </p:cNvPr>
          <p:cNvSpPr/>
          <p:nvPr/>
        </p:nvSpPr>
        <p:spPr>
          <a:xfrm>
            <a:off x="3986836" y="3274348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E63B9A-7BE7-0973-2859-765160778123}"/>
              </a:ext>
            </a:extLst>
          </p:cNvPr>
          <p:cNvSpPr/>
          <p:nvPr/>
        </p:nvSpPr>
        <p:spPr>
          <a:xfrm>
            <a:off x="4527438" y="32751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C1736A-F251-43A8-3E75-971912B31728}"/>
              </a:ext>
            </a:extLst>
          </p:cNvPr>
          <p:cNvSpPr/>
          <p:nvPr/>
        </p:nvSpPr>
        <p:spPr>
          <a:xfrm>
            <a:off x="1717361" y="407039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3B9AC-C03C-7D66-7204-50D25BC7B971}"/>
              </a:ext>
            </a:extLst>
          </p:cNvPr>
          <p:cNvSpPr/>
          <p:nvPr/>
        </p:nvSpPr>
        <p:spPr>
          <a:xfrm>
            <a:off x="3390229" y="4070394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E3C0E9-EA7C-4EEC-5470-CBAE3F0F27B7}"/>
              </a:ext>
            </a:extLst>
          </p:cNvPr>
          <p:cNvSpPr/>
          <p:nvPr/>
        </p:nvSpPr>
        <p:spPr>
          <a:xfrm>
            <a:off x="1717361" y="487450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D70E2B-899D-87D6-231B-40E667C11830}"/>
              </a:ext>
            </a:extLst>
          </p:cNvPr>
          <p:cNvSpPr/>
          <p:nvPr/>
        </p:nvSpPr>
        <p:spPr>
          <a:xfrm>
            <a:off x="6768160" y="1442597"/>
            <a:ext cx="3384296" cy="642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724ED-9A1C-0954-4091-06E266D74996}"/>
              </a:ext>
            </a:extLst>
          </p:cNvPr>
          <p:cNvSpPr/>
          <p:nvPr/>
        </p:nvSpPr>
        <p:spPr>
          <a:xfrm>
            <a:off x="6736156" y="2430878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33E01-C0E9-31F5-97BC-C8826F8EF2E0}"/>
              </a:ext>
            </a:extLst>
          </p:cNvPr>
          <p:cNvSpPr/>
          <p:nvPr/>
        </p:nvSpPr>
        <p:spPr>
          <a:xfrm>
            <a:off x="6795228" y="32484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C528A9-2F9D-0C07-9F65-15EBECC4E5B5}"/>
              </a:ext>
            </a:extLst>
          </p:cNvPr>
          <p:cNvSpPr/>
          <p:nvPr/>
        </p:nvSpPr>
        <p:spPr>
          <a:xfrm>
            <a:off x="7934184" y="3250158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67AC63-5381-248F-938B-52BAC8A99411}"/>
              </a:ext>
            </a:extLst>
          </p:cNvPr>
          <p:cNvSpPr/>
          <p:nvPr/>
        </p:nvSpPr>
        <p:spPr>
          <a:xfrm>
            <a:off x="9102676" y="32484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2312E0-0679-25A9-A321-A2C6FA8A2B46}"/>
              </a:ext>
            </a:extLst>
          </p:cNvPr>
          <p:cNvSpPr/>
          <p:nvPr/>
        </p:nvSpPr>
        <p:spPr>
          <a:xfrm>
            <a:off x="6795228" y="4026434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세가지 정보 비교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256FFD1-51D2-D351-9A1C-76655F6570EA}"/>
              </a:ext>
            </a:extLst>
          </p:cNvPr>
          <p:cNvSpPr/>
          <p:nvPr/>
        </p:nvSpPr>
        <p:spPr>
          <a:xfrm>
            <a:off x="6759775" y="4845306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9B1302EE-9F62-71C2-BEE0-282F3BB4C998}"/>
              </a:ext>
            </a:extLst>
          </p:cNvPr>
          <p:cNvSpPr/>
          <p:nvPr/>
        </p:nvSpPr>
        <p:spPr>
          <a:xfrm>
            <a:off x="2370666" y="3046054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A285BF4-4F02-C248-213E-F950B5356A87}"/>
              </a:ext>
            </a:extLst>
          </p:cNvPr>
          <p:cNvSpPr/>
          <p:nvPr/>
        </p:nvSpPr>
        <p:spPr>
          <a:xfrm>
            <a:off x="2370666" y="3814469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03C4B3F-7D7D-774E-DA74-E5FF4D5BD740}"/>
              </a:ext>
            </a:extLst>
          </p:cNvPr>
          <p:cNvSpPr/>
          <p:nvPr/>
        </p:nvSpPr>
        <p:spPr>
          <a:xfrm>
            <a:off x="4138571" y="3812881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57E59366-24C9-D001-788D-6F88D58BA8E1}"/>
              </a:ext>
            </a:extLst>
          </p:cNvPr>
          <p:cNvSpPr/>
          <p:nvPr/>
        </p:nvSpPr>
        <p:spPr>
          <a:xfrm>
            <a:off x="2366692" y="4622693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336C3E7-39B5-B785-3021-4F585A40840D}"/>
              </a:ext>
            </a:extLst>
          </p:cNvPr>
          <p:cNvSpPr/>
          <p:nvPr/>
        </p:nvSpPr>
        <p:spPr>
          <a:xfrm>
            <a:off x="4134597" y="4621105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F0A78C-319E-242E-EE99-A56A89E7A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856454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87E567-44D8-92BE-9E89-085317B2C3E5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856453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585D36C-FD92-5E43-9040-8AFA1FE7A5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803055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7A5B6E0-BE3A-142F-4A8A-80A1A6B5D1BF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803054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5125CD-D336-90D0-3F7E-A360288E7F44}"/>
              </a:ext>
            </a:extLst>
          </p:cNvPr>
          <p:cNvCxnSpPr>
            <a:cxnSpLocks/>
          </p:cNvCxnSpPr>
          <p:nvPr/>
        </p:nvCxnSpPr>
        <p:spPr>
          <a:xfrm>
            <a:off x="4257397" y="3168230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F7ED67-F4B3-1090-55AF-BB7D89FC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577273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EA0FA1-4F4F-2B3B-0529-4030B8E3C6AA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57719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5EC2CD-36B5-1422-2665-D1BD71E97434}"/>
              </a:ext>
            </a:extLst>
          </p:cNvPr>
          <p:cNvCxnSpPr>
            <a:cxnSpLocks/>
          </p:cNvCxnSpPr>
          <p:nvPr/>
        </p:nvCxnSpPr>
        <p:spPr>
          <a:xfrm>
            <a:off x="8521847" y="3061220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7847ADE-FF42-8627-3AB0-8A28A4B72F88}"/>
              </a:ext>
            </a:extLst>
          </p:cNvPr>
          <p:cNvSpPr/>
          <p:nvPr/>
        </p:nvSpPr>
        <p:spPr>
          <a:xfrm>
            <a:off x="8414320" y="3805682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2A16843-0B29-F94A-7D9C-999BD7192217}"/>
              </a:ext>
            </a:extLst>
          </p:cNvPr>
          <p:cNvSpPr/>
          <p:nvPr/>
        </p:nvSpPr>
        <p:spPr>
          <a:xfrm>
            <a:off x="8408765" y="4575074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0243FEE2-2949-B690-7038-A5D6F3DBD204}"/>
              </a:ext>
            </a:extLst>
          </p:cNvPr>
          <p:cNvSpPr/>
          <p:nvPr/>
        </p:nvSpPr>
        <p:spPr>
          <a:xfrm>
            <a:off x="5106804" y="1499049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3FFF1DD-9652-C37D-3645-2CD56F7B67F5}"/>
              </a:ext>
            </a:extLst>
          </p:cNvPr>
          <p:cNvSpPr/>
          <p:nvPr/>
        </p:nvSpPr>
        <p:spPr>
          <a:xfrm>
            <a:off x="5614624" y="1642791"/>
            <a:ext cx="1121532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3AFFCF-B44A-E10E-825A-386E798C6AC8}"/>
              </a:ext>
            </a:extLst>
          </p:cNvPr>
          <p:cNvSpPr/>
          <p:nvPr/>
        </p:nvSpPr>
        <p:spPr>
          <a:xfrm>
            <a:off x="5441549" y="1365022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678E19-D1C9-EF41-FF54-9AD1B4751144}"/>
              </a:ext>
            </a:extLst>
          </p:cNvPr>
          <p:cNvSpPr/>
          <p:nvPr/>
        </p:nvSpPr>
        <p:spPr>
          <a:xfrm>
            <a:off x="5628066" y="1858013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D0D518DA-F247-1A55-86A7-CE6B4452E258}"/>
              </a:ext>
            </a:extLst>
          </p:cNvPr>
          <p:cNvSpPr/>
          <p:nvPr/>
        </p:nvSpPr>
        <p:spPr>
          <a:xfrm>
            <a:off x="8408765" y="2089777"/>
            <a:ext cx="296333" cy="3344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F3A5A0-BE4F-2852-CBC1-36026DBFBD12}"/>
              </a:ext>
            </a:extLst>
          </p:cNvPr>
          <p:cNvSpPr txBox="1">
            <a:spLocks/>
          </p:cNvSpPr>
          <p:nvPr/>
        </p:nvSpPr>
        <p:spPr>
          <a:xfrm>
            <a:off x="696004" y="1484745"/>
            <a:ext cx="5399996" cy="4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함수</a:t>
            </a:r>
            <a:r>
              <a:rPr lang="en-US" altLang="ko-KR" sz="2000" dirty="0"/>
              <a:t>(Objective Function)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B17ABA-50E5-9B81-2CF4-B3E1CE1764F2}"/>
              </a:ext>
            </a:extLst>
          </p:cNvPr>
          <p:cNvSpPr txBox="1">
            <a:spLocks/>
          </p:cNvSpPr>
          <p:nvPr/>
        </p:nvSpPr>
        <p:spPr>
          <a:xfrm>
            <a:off x="5889117" y="1484745"/>
            <a:ext cx="5399996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용량</a:t>
            </a:r>
            <a:r>
              <a:rPr lang="en-US" altLang="ko-KR" sz="2000" dirty="0"/>
              <a:t>(Bus Capacity)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/>
              <p:nvPr/>
            </p:nvSpPr>
            <p:spPr>
              <a:xfrm>
                <a:off x="6075731" y="2976947"/>
                <a:ext cx="1370568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731" y="2976947"/>
                <a:ext cx="1370568" cy="5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/>
              <p:nvPr/>
            </p:nvSpPr>
            <p:spPr>
              <a:xfrm>
                <a:off x="6023666" y="3812338"/>
                <a:ext cx="284526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66" y="3812338"/>
                <a:ext cx="2845266" cy="1200329"/>
              </a:xfrm>
              <a:prstGeom prst="rect">
                <a:avLst/>
              </a:prstGeom>
              <a:blipFill>
                <a:blip r:embed="rId4"/>
                <a:stretch>
                  <a:fillRect l="-428" t="-1523" b="-8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C77CF2-0B5F-85B5-C66D-F0637B6ED90F}"/>
              </a:ext>
            </a:extLst>
          </p:cNvPr>
          <p:cNvSpPr txBox="1"/>
          <p:nvPr/>
        </p:nvSpPr>
        <p:spPr>
          <a:xfrm>
            <a:off x="5924257" y="4958226"/>
            <a:ext cx="3577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지역주민의 인구에 비하여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881C5-E860-A55F-197E-583CC9E73528}"/>
              </a:ext>
            </a:extLst>
          </p:cNvPr>
          <p:cNvSpPr txBox="1"/>
          <p:nvPr/>
        </p:nvSpPr>
        <p:spPr>
          <a:xfrm>
            <a:off x="706968" y="2745249"/>
            <a:ext cx="5031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2A951A-F7DF-908D-E24E-5D0B070A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107217"/>
              </p:ext>
            </p:extLst>
          </p:nvPr>
        </p:nvGraphicFramePr>
        <p:xfrm>
          <a:off x="9527822" y="2316962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08930E-02F9-1007-50D7-1DC0CB81FE2F}"/>
              </a:ext>
            </a:extLst>
          </p:cNvPr>
          <p:cNvSpPr txBox="1"/>
          <p:nvPr/>
        </p:nvSpPr>
        <p:spPr>
          <a:xfrm>
            <a:off x="5946343" y="1904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대비 운행 노선 버스 좌석수를 의미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F801D-FD05-9927-E89C-35CFC718137C}"/>
              </a:ext>
            </a:extLst>
          </p:cNvPr>
          <p:cNvSpPr txBox="1"/>
          <p:nvPr/>
        </p:nvSpPr>
        <p:spPr>
          <a:xfrm>
            <a:off x="8759812" y="6607456"/>
            <a:ext cx="3327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구역은 인구 밀집 지역 순으로 산출</a:t>
            </a:r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2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5D8314E-C76E-C9C0-EBF7-BA4674C0EBF0}"/>
              </a:ext>
            </a:extLst>
          </p:cNvPr>
          <p:cNvSpPr txBox="1">
            <a:spLocks/>
          </p:cNvSpPr>
          <p:nvPr/>
        </p:nvSpPr>
        <p:spPr>
          <a:xfrm>
            <a:off x="5888782" y="1484942"/>
            <a:ext cx="5541217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운행 횟수</a:t>
            </a:r>
            <a:r>
              <a:rPr lang="en-US" altLang="ko-KR" sz="2000" dirty="0"/>
              <a:t>(Bus Route Frequency)</a:t>
            </a:r>
            <a:endParaRPr lang="ko-KR" altLang="en-US" sz="200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/>
              <p:nvPr/>
            </p:nvSpPr>
            <p:spPr>
              <a:xfrm>
                <a:off x="6077607" y="3127939"/>
                <a:ext cx="841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607" y="3127939"/>
                <a:ext cx="841577" cy="276999"/>
              </a:xfrm>
              <a:prstGeom prst="rect">
                <a:avLst/>
              </a:prstGeom>
              <a:blipFill>
                <a:blip r:embed="rId4"/>
                <a:stretch>
                  <a:fillRect l="-5072" t="-2174" r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/>
              <p:nvPr/>
            </p:nvSpPr>
            <p:spPr>
              <a:xfrm>
                <a:off x="6008321" y="3802965"/>
                <a:ext cx="30156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321" y="3802965"/>
                <a:ext cx="3015634" cy="646331"/>
              </a:xfrm>
              <a:prstGeom prst="rect">
                <a:avLst/>
              </a:prstGeom>
              <a:blipFill>
                <a:blip r:embed="rId5"/>
                <a:stretch>
                  <a:fillRect t="-3774" b="-16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18851-FCD7-056C-C21D-B19EC41B6E88}"/>
              </a:ext>
            </a:extLst>
          </p:cNvPr>
          <p:cNvSpPr txBox="1"/>
          <p:nvPr/>
        </p:nvSpPr>
        <p:spPr>
          <a:xfrm>
            <a:off x="5914073" y="5237316"/>
            <a:ext cx="364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대기시간 정도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4D4D0F-0C7B-89A3-CB43-FC750716AD50}"/>
              </a:ext>
            </a:extLst>
          </p:cNvPr>
          <p:cNvSpPr txBox="1">
            <a:spLocks/>
          </p:cNvSpPr>
          <p:nvPr/>
        </p:nvSpPr>
        <p:spPr>
          <a:xfrm>
            <a:off x="696005" y="1484942"/>
            <a:ext cx="5399995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버스의 공간적 분포</a:t>
            </a:r>
            <a:r>
              <a:rPr lang="en-US" altLang="ko-KR" sz="2000" dirty="0"/>
              <a:t>(Bus Coverage)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/>
              <p:nvPr/>
            </p:nvSpPr>
            <p:spPr>
              <a:xfrm>
                <a:off x="729731" y="3773539"/>
                <a:ext cx="272670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1" y="3773539"/>
                <a:ext cx="2726708" cy="923330"/>
              </a:xfrm>
              <a:prstGeom prst="rect">
                <a:avLst/>
              </a:prstGeom>
              <a:blipFill>
                <a:blip r:embed="rId6"/>
                <a:stretch>
                  <a:fillRect t="-1987" b="-1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/>
              <p:nvPr/>
            </p:nvSpPr>
            <p:spPr>
              <a:xfrm>
                <a:off x="846316" y="2966555"/>
                <a:ext cx="84798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2966555"/>
                <a:ext cx="847989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30CF3E-30D6-1F32-1E5D-D30D3B58E6BB}"/>
              </a:ext>
            </a:extLst>
          </p:cNvPr>
          <p:cNvSpPr txBox="1"/>
          <p:nvPr/>
        </p:nvSpPr>
        <p:spPr>
          <a:xfrm>
            <a:off x="762001" y="4965180"/>
            <a:ext cx="342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버스 서비스의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2DB4-4D1D-04D8-9EBB-1F782F7CDFB3}"/>
              </a:ext>
            </a:extLst>
          </p:cNvPr>
          <p:cNvSpPr txBox="1"/>
          <p:nvPr/>
        </p:nvSpPr>
        <p:spPr>
          <a:xfrm>
            <a:off x="753007" y="1890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BD769-C52C-66B2-B2F6-B734A602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030604"/>
              </p:ext>
            </p:extLst>
          </p:nvPr>
        </p:nvGraphicFramePr>
        <p:xfrm>
          <a:off x="3966849" y="2316992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321A3DF-908D-29B0-96D7-AE3D7A231B2A}"/>
              </a:ext>
            </a:extLst>
          </p:cNvPr>
          <p:cNvSpPr txBox="1"/>
          <p:nvPr/>
        </p:nvSpPr>
        <p:spPr>
          <a:xfrm>
            <a:off x="5945784" y="1890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 내 버스 정류장을 통과한 총 버스 대수 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7C41177-680F-2CE4-BFC3-B07313C3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51969"/>
              </p:ext>
            </p:extLst>
          </p:nvPr>
        </p:nvGraphicFramePr>
        <p:xfrm>
          <a:off x="9534100" y="2316990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0F6A1A-4827-7248-8C14-9B72E2B62B4F}"/>
              </a:ext>
            </a:extLst>
          </p:cNvPr>
          <p:cNvSpPr/>
          <p:nvPr/>
        </p:nvSpPr>
        <p:spPr>
          <a:xfrm>
            <a:off x="966004" y="1947143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A65B1C-CB83-7D36-AC3E-B97E5D4D3EB2}"/>
              </a:ext>
            </a:extLst>
          </p:cNvPr>
          <p:cNvGrpSpPr/>
          <p:nvPr/>
        </p:nvGrpSpPr>
        <p:grpSpPr>
          <a:xfrm>
            <a:off x="982370" y="3255626"/>
            <a:ext cx="3240000" cy="3552598"/>
            <a:chOff x="1123758" y="3247160"/>
            <a:chExt cx="3023497" cy="3370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FCC14D-92E1-CC37-2CC8-FA86C0F65DA8}"/>
                </a:ext>
              </a:extLst>
            </p:cNvPr>
            <p:cNvSpPr txBox="1"/>
            <p:nvPr/>
          </p:nvSpPr>
          <p:spPr>
            <a:xfrm>
              <a:off x="1751646" y="6325571"/>
              <a:ext cx="1767720" cy="29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52D55-6EB2-604A-4843-24C0451A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4CA558-CB7A-AE2E-382C-CF5F5068A02C}"/>
              </a:ext>
            </a:extLst>
          </p:cNvPr>
          <p:cNvGrpSpPr/>
          <p:nvPr/>
        </p:nvGrpSpPr>
        <p:grpSpPr>
          <a:xfrm>
            <a:off x="4604568" y="3257809"/>
            <a:ext cx="3240000" cy="3545561"/>
            <a:chOff x="4584249" y="3252005"/>
            <a:chExt cx="3023497" cy="33589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DB63B0-0DB2-7A80-DD82-CD1E063A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D898BE-4CE9-A8FD-5A2E-D6473FD1FA99}"/>
                </a:ext>
              </a:extLst>
            </p:cNvPr>
            <p:cNvSpPr txBox="1"/>
            <p:nvPr/>
          </p:nvSpPr>
          <p:spPr>
            <a:xfrm>
              <a:off x="5181172" y="6319382"/>
              <a:ext cx="1829650" cy="29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E38219-3628-92A8-A626-495AE15C4273}"/>
              </a:ext>
            </a:extLst>
          </p:cNvPr>
          <p:cNvGrpSpPr/>
          <p:nvPr/>
        </p:nvGrpSpPr>
        <p:grpSpPr>
          <a:xfrm>
            <a:off x="8248861" y="3260830"/>
            <a:ext cx="3240000" cy="3542539"/>
            <a:chOff x="8035502" y="3255026"/>
            <a:chExt cx="3023497" cy="33680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5CD153E-453A-53A0-66B8-A7CA799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502" y="3255026"/>
              <a:ext cx="3023497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1D393-432D-F0D4-E7CF-7D32DF0D4228}"/>
                </a:ext>
              </a:extLst>
            </p:cNvPr>
            <p:cNvSpPr txBox="1"/>
            <p:nvPr/>
          </p:nvSpPr>
          <p:spPr>
            <a:xfrm>
              <a:off x="8591199" y="6330498"/>
              <a:ext cx="1912102" cy="292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D353A3-F9C2-73CB-B532-C432EAF54EBA}"/>
              </a:ext>
            </a:extLst>
          </p:cNvPr>
          <p:cNvSpPr txBox="1"/>
          <p:nvPr/>
        </p:nvSpPr>
        <p:spPr>
          <a:xfrm>
            <a:off x="982370" y="1618932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F6E73-E1A3-D025-E593-AB53D3BEA9BE}"/>
              </a:ext>
            </a:extLst>
          </p:cNvPr>
          <p:cNvSpPr txBox="1"/>
          <p:nvPr/>
        </p:nvSpPr>
        <p:spPr>
          <a:xfrm>
            <a:off x="989500" y="1992237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en-US" altLang="ko-KR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Frequency </a:t>
            </a:r>
            <a:r>
              <a:rPr lang="ko-KR" altLang="en-US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/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blipFill>
                <a:blip r:embed="rId6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/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  <a:blipFill>
                <a:blip r:embed="rId7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2C5502B-4DB5-1E20-C735-FA46E28D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2" y="1243591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1800" dirty="0"/>
              <a:t>(LITA: Local Index of Transit Availability)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9690-99E9-05A5-C304-27938B8DA403}"/>
              </a:ext>
            </a:extLst>
          </p:cNvPr>
          <p:cNvGrpSpPr/>
          <p:nvPr/>
        </p:nvGrpSpPr>
        <p:grpSpPr>
          <a:xfrm>
            <a:off x="881975" y="2325212"/>
            <a:ext cx="3708499" cy="4163026"/>
            <a:chOff x="846316" y="2627073"/>
            <a:chExt cx="3708499" cy="41630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3DA942-8C92-23C3-2863-BCB6AF89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D24021-81CC-6A97-C431-4419567F6843}"/>
                </a:ext>
              </a:extLst>
            </p:cNvPr>
            <p:cNvSpPr txBox="1"/>
            <p:nvPr/>
          </p:nvSpPr>
          <p:spPr>
            <a:xfrm>
              <a:off x="1817118" y="6451545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5C59B5C-5246-1871-D2EC-705527C7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29015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B7FAD6D-AAEE-CABC-5FF4-4454931C63A1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2000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CD7D9-2069-88D5-0072-55C312A3987F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3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46F6CC-1E0F-046C-BA82-02157C068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303" y="3739469"/>
            <a:ext cx="4392969" cy="295125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30F37D-AB50-CE04-8409-8944690E6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564606"/>
              </p:ext>
            </p:extLst>
          </p:nvPr>
        </p:nvGraphicFramePr>
        <p:xfrm>
          <a:off x="6035685" y="1439252"/>
          <a:ext cx="5428781" cy="5221430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37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EAD74C-38FF-209B-E677-6A7AF2B2623A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0AC873-ADF0-621F-AE8C-9E4555564A5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저항 계수</a:t>
            </a:r>
            <a:r>
              <a:rPr lang="en-US" altLang="ko-KR" sz="2000" dirty="0"/>
              <a:t>(Impedance Length)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7ED8-ABFD-0C9E-5A2C-F327E17DD7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E83E70-18F6-9AC9-F8E0-E56E087CF319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Algorithm*)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C3A6-8C62-0A89-6730-50D49D8D4011}"/>
              </a:ext>
            </a:extLst>
          </p:cNvPr>
          <p:cNvSpPr txBox="1"/>
          <p:nvPr/>
        </p:nvSpPr>
        <p:spPr>
          <a:xfrm>
            <a:off x="846316" y="1716028"/>
            <a:ext cx="7355292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00"/>
              </a:lnSpc>
            </a:pP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링크 저항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4167601-6FAF-6A57-D375-92D624061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072620"/>
              </p:ext>
            </p:extLst>
          </p:nvPr>
        </p:nvGraphicFramePr>
        <p:xfrm>
          <a:off x="1014413" y="2730500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7" imgW="5753065" imgH="4206429" progId="Excel.Sheet.12">
                  <p:embed/>
                </p:oleObj>
              </mc:Choice>
              <mc:Fallback>
                <p:oleObj name="Worksheet" r:id="rId7" imgW="5753065" imgH="4206429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67314CF-CCD6-4296-B256-A0E26E00D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14413" y="2730500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AFEEB1-0D47-FB90-A9D5-D2E60A12116E}"/>
              </a:ext>
            </a:extLst>
          </p:cNvPr>
          <p:cNvSpPr txBox="1"/>
          <p:nvPr/>
        </p:nvSpPr>
        <p:spPr>
          <a:xfrm>
            <a:off x="4567730" y="6195950"/>
            <a:ext cx="7110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500" u="sng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다익스트라</a:t>
            </a:r>
            <a:r>
              <a:rPr lang="ko-KR" altLang="en-US" sz="15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꼭짓점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간의 최단 경로를 찾는 알고리즘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>
            <a:extLst>
              <a:ext uri="{FF2B5EF4-FFF2-40B4-BE49-F238E27FC236}">
                <a16:creationId xmlns:a16="http://schemas.microsoft.com/office/drawing/2014/main" id="{EC2550C6-B241-4B06-5E96-C7644D7768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978966"/>
              </p:ext>
            </p:extLst>
          </p:nvPr>
        </p:nvGraphicFramePr>
        <p:xfrm>
          <a:off x="1014413" y="2730500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Worksheet" r:id="rId5" imgW="5753065" imgH="4206429" progId="Excel.Sheet.12">
                  <p:embed/>
                </p:oleObj>
              </mc:Choice>
              <mc:Fallback>
                <p:oleObj name="Worksheet" r:id="rId5" imgW="5753065" imgH="4206429" progId="Excel.Sheet.12">
                  <p:embed/>
                  <p:pic>
                    <p:nvPicPr>
                      <p:cNvPr id="17" name="개체 16">
                        <a:extLst>
                          <a:ext uri="{FF2B5EF4-FFF2-40B4-BE49-F238E27FC236}">
                            <a16:creationId xmlns:a16="http://schemas.microsoft.com/office/drawing/2014/main" id="{EA511FC3-0DF0-4AFC-A5CD-7E695D271D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4413" y="2730500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A74C0F-A088-3168-C7F1-CC1CB0C138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62" y="1147685"/>
            <a:ext cx="2886853" cy="1561505"/>
          </a:xfrm>
          <a:prstGeom prst="round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504DD4-E424-99E5-0543-772B05E8CD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611" y="2053387"/>
            <a:ext cx="1731238" cy="2552709"/>
          </a:xfrm>
          <a:prstGeom prst="round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361C6-CA7D-5538-AF63-0CC145E08F9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r="4215"/>
          <a:stretch/>
        </p:blipFill>
        <p:spPr>
          <a:xfrm>
            <a:off x="9069355" y="4266646"/>
            <a:ext cx="2649760" cy="2435992"/>
          </a:xfrm>
          <a:prstGeom prst="round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BEABE-A03F-3791-DE6C-711EE74C200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BFAEE-A6A8-DCE0-0967-67E106C7384C}"/>
              </a:ext>
            </a:extLst>
          </p:cNvPr>
          <p:cNvSpPr txBox="1"/>
          <p:nvPr/>
        </p:nvSpPr>
        <p:spPr>
          <a:xfrm>
            <a:off x="696002" y="3158828"/>
            <a:ext cx="8218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96002" y="4587434"/>
            <a:ext cx="963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7C3F-8981-858A-8CB4-09C1E0DF61FF}"/>
              </a:ext>
            </a:extLst>
          </p:cNvPr>
          <p:cNvSpPr txBox="1"/>
          <p:nvPr/>
        </p:nvSpPr>
        <p:spPr>
          <a:xfrm>
            <a:off x="696002" y="5482073"/>
            <a:ext cx="8474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20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96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6D13-B9BE-349F-69E4-5286618D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6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5EA63E-BBE6-D9B6-9223-43262E7EDEC9}"/>
              </a:ext>
            </a:extLst>
          </p:cNvPr>
          <p:cNvSpPr txBox="1"/>
          <p:nvPr/>
        </p:nvSpPr>
        <p:spPr>
          <a:xfrm>
            <a:off x="2030558" y="4995352"/>
            <a:ext cx="255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행복도시’의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설계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142ECC8-EA43-7A40-7CFA-F2DEE4BEA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367342"/>
              </p:ext>
            </p:extLst>
          </p:nvPr>
        </p:nvGraphicFramePr>
        <p:xfrm>
          <a:off x="5809588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B48B881-85ED-98F6-ACAC-0B7B20EF65C5}"/>
              </a:ext>
            </a:extLst>
          </p:cNvPr>
          <p:cNvSpPr txBox="1"/>
          <p:nvPr/>
        </p:nvSpPr>
        <p:spPr>
          <a:xfrm>
            <a:off x="6254386" y="5983192"/>
            <a:ext cx="4461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sz="16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9487B-CA86-7729-0A91-36ACD0190E78}"/>
              </a:ext>
            </a:extLst>
          </p:cNvPr>
          <p:cNvSpPr txBox="1"/>
          <p:nvPr/>
        </p:nvSpPr>
        <p:spPr>
          <a:xfrm>
            <a:off x="1316408" y="5287792"/>
            <a:ext cx="398735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필요 없는 방식의 설계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도시 건설 때부터 일반도로의 차선을 줄임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간선도로 중앙에 </a:t>
            </a:r>
            <a:r>
              <a:rPr lang="en-US" altLang="ko-KR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BRT </a:t>
            </a: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전용차로 만듦</a:t>
            </a:r>
            <a:endParaRPr lang="en-US" altLang="ko-KR" sz="1400" dirty="0">
              <a:solidFill>
                <a:srgbClr val="2222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자전거 도로와 인도 너비를 넓힘</a:t>
            </a:r>
            <a:endParaRPr lang="en-US" altLang="ko-KR" sz="14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148" name="Picture 4" descr="확대이미지">
            <a:extLst>
              <a:ext uri="{FF2B5EF4-FFF2-40B4-BE49-F238E27FC236}">
                <a16:creationId xmlns:a16="http://schemas.microsoft.com/office/drawing/2014/main" id="{72B220F0-71FA-0666-E131-DB857763B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411113" y="18083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B6BABC-1FB3-96C2-8202-F97931DF3E9E}"/>
              </a:ext>
            </a:extLst>
          </p:cNvPr>
          <p:cNvSpPr txBox="1"/>
          <p:nvPr/>
        </p:nvSpPr>
        <p:spPr>
          <a:xfrm>
            <a:off x="7682723" y="6474699"/>
            <a:ext cx="413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KOSIS </a:t>
            </a: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국가통계포털</a:t>
            </a:r>
            <a:endParaRPr lang="en-US" altLang="ko-KR" sz="9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/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https://www.dtnews24.com/news/articleView.html?idxno=739349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C55612F-168F-0DAA-6D8D-7F3D075482D0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위주 도시 설계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F2D25A59-8232-D80E-E1AC-3624D86054E3}"/>
              </a:ext>
            </a:extLst>
          </p:cNvPr>
          <p:cNvSpPr txBox="1">
            <a:spLocks/>
          </p:cNvSpPr>
          <p:nvPr/>
        </p:nvSpPr>
        <p:spPr>
          <a:xfrm>
            <a:off x="1588883" y="489035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100,751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391,376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 가량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A054F6-A56E-2217-942E-77A154665695}"/>
              </a:ext>
            </a:extLst>
          </p:cNvPr>
          <p:cNvSpPr txBox="1"/>
          <p:nvPr/>
        </p:nvSpPr>
        <p:spPr>
          <a:xfrm>
            <a:off x="7387361" y="5580236"/>
            <a:ext cx="33415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인근 교차로 서비스 수준 </a:t>
            </a:r>
          </a:p>
        </p:txBody>
      </p:sp>
      <p:pic>
        <p:nvPicPr>
          <p:cNvPr id="1026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B6F366B9-850D-C607-E20C-2C8CC8F13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933603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DA0A9D-CB66-F040-4525-87D76A41F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77339"/>
              </p:ext>
            </p:extLst>
          </p:nvPr>
        </p:nvGraphicFramePr>
        <p:xfrm>
          <a:off x="6880096" y="1718699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08092E-FFA6-36A6-F253-3B1E54DA786D}"/>
              </a:ext>
            </a:extLst>
          </p:cNvPr>
          <p:cNvSpPr txBox="1"/>
          <p:nvPr/>
        </p:nvSpPr>
        <p:spPr>
          <a:xfrm>
            <a:off x="7682723" y="6191121"/>
            <a:ext cx="4139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지난해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기준 교차로 서비스 수준 분석 결과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세종시 제공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디트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NEWS24(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http://www.dtnews24.com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algn="r"/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https://www.sjpost.co.kr/news/articleView.html?idxno=55025</a:t>
            </a:r>
            <a:endParaRPr lang="en-US" altLang="ko-KR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r"/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세종시 내부 교통망 서비스 수준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(LOS)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현황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96ABCA-1419-D533-AD7D-BE1A2ACF552A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상황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2A3F1CA-DAD0-8B6E-6E84-DBF796E1C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141887"/>
              </p:ext>
            </p:extLst>
          </p:nvPr>
        </p:nvGraphicFramePr>
        <p:xfrm>
          <a:off x="-121870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76527BB-BD65-79E3-730C-05AB3530E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776337"/>
              </p:ext>
            </p:extLst>
          </p:nvPr>
        </p:nvGraphicFramePr>
        <p:xfrm>
          <a:off x="441465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88280E7E-E2F3-93EC-B66D-9E5C8B28714C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11C36-97BA-E975-98F8-56A6E25BE52E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91C57FA-6AB2-EA8B-A5F8-E956C5923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96922"/>
              </p:ext>
            </p:extLst>
          </p:nvPr>
        </p:nvGraphicFramePr>
        <p:xfrm>
          <a:off x="-499740" y="2490837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36BB28-1EEB-A8A1-E22D-604FEC3846E9}"/>
              </a:ext>
            </a:extLst>
          </p:cNvPr>
          <p:cNvCxnSpPr>
            <a:cxnSpLocks/>
          </p:cNvCxnSpPr>
          <p:nvPr/>
        </p:nvCxnSpPr>
        <p:spPr>
          <a:xfrm flipV="1">
            <a:off x="2052320" y="3018921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97E1D4-7C36-F1CB-E95F-A4CA5140F66B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225B2E91-20F3-BB8C-5460-26CE2F9B5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1373"/>
              </p:ext>
            </p:extLst>
          </p:nvPr>
        </p:nvGraphicFramePr>
        <p:xfrm>
          <a:off x="2599761" y="1827567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EA4AB70-BD97-31F8-47D0-25B7E6D1B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919257"/>
              </p:ext>
            </p:extLst>
          </p:nvPr>
        </p:nvGraphicFramePr>
        <p:xfrm>
          <a:off x="6850861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13D64AC-D994-5A9F-7FEC-1DC3CD4922DF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B833BC7-57D2-AD7D-8FAD-CCC143563328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배차간격이 김</a:t>
            </a:r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421946D-0FF5-370E-0303-4D84CF43C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557214"/>
              </p:ext>
            </p:extLst>
          </p:nvPr>
        </p:nvGraphicFramePr>
        <p:xfrm>
          <a:off x="266072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F148F67-FC28-3168-5BF8-798A0B722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357574"/>
              </p:ext>
            </p:extLst>
          </p:nvPr>
        </p:nvGraphicFramePr>
        <p:xfrm>
          <a:off x="11296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CA8E17-4CAA-041A-9403-17AF0DA48D3C}"/>
              </a:ext>
            </a:extLst>
          </p:cNvPr>
          <p:cNvCxnSpPr>
            <a:cxnSpLocks/>
          </p:cNvCxnSpPr>
          <p:nvPr/>
        </p:nvCxnSpPr>
        <p:spPr>
          <a:xfrm flipV="1">
            <a:off x="2290354" y="2847703"/>
            <a:ext cx="2508069" cy="29609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B84197-36FA-06F3-0110-12D667ABD242}"/>
              </a:ext>
            </a:extLst>
          </p:cNvPr>
          <p:cNvCxnSpPr>
            <a:cxnSpLocks/>
          </p:cNvCxnSpPr>
          <p:nvPr/>
        </p:nvCxnSpPr>
        <p:spPr>
          <a:xfrm flipV="1">
            <a:off x="3522760" y="3918857"/>
            <a:ext cx="1031823" cy="25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E20ABDDD-CCC3-209E-02D2-15F185E82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126046"/>
              </p:ext>
            </p:extLst>
          </p:nvPr>
        </p:nvGraphicFramePr>
        <p:xfrm>
          <a:off x="6950470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FF7CF8-1481-9EE3-4CF9-1E986372681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9A97E29-3FE0-F1E8-90D8-7D8BC16A88BE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시간대 </a:t>
            </a:r>
            <a:r>
              <a:rPr lang="ko-KR" altLang="en-US" sz="1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미운영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2012</Words>
  <Application>Microsoft Office PowerPoint</Application>
  <PresentationFormat>와이드스크린</PresentationFormat>
  <Paragraphs>750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KoPubWorld돋움체 Bold</vt:lpstr>
      <vt:lpstr>KoPubWorld돋움체 Light</vt:lpstr>
      <vt:lpstr>KoPubWorld돋움체 Medium</vt:lpstr>
      <vt:lpstr>Noto Sans KR Medium</vt:lpstr>
      <vt:lpstr>Söhne</vt:lpstr>
      <vt:lpstr>닉스곤체 M 2.0</vt:lpstr>
      <vt:lpstr>맑은 고딕</vt:lpstr>
      <vt:lpstr>이사만루체 Medium</vt:lpstr>
      <vt:lpstr>Arial</vt:lpstr>
      <vt:lpstr>Cambria Math</vt:lpstr>
      <vt:lpstr>Wingdings</vt:lpstr>
      <vt:lpstr>Office 테마</vt:lpstr>
      <vt:lpstr>Worksheet</vt:lpstr>
      <vt:lpstr>세종특별자치시 출퇴근 버스 노선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USER</cp:lastModifiedBy>
  <cp:revision>162</cp:revision>
  <dcterms:created xsi:type="dcterms:W3CDTF">2023-09-25T03:50:00Z</dcterms:created>
  <dcterms:modified xsi:type="dcterms:W3CDTF">2023-09-28T02:46:32Z</dcterms:modified>
</cp:coreProperties>
</file>